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56" r:id="rId2"/>
    <p:sldId id="258" r:id="rId3"/>
    <p:sldId id="266" r:id="rId4"/>
    <p:sldId id="263" r:id="rId5"/>
    <p:sldId id="259" r:id="rId6"/>
    <p:sldId id="260" r:id="rId7"/>
    <p:sldId id="264" r:id="rId8"/>
    <p:sldId id="268" r:id="rId9"/>
    <p:sldId id="265" r:id="rId10"/>
    <p:sldId id="269" r:id="rId11"/>
    <p:sldId id="270" r:id="rId12"/>
    <p:sldId id="271" r:id="rId13"/>
    <p:sldId id="272" r:id="rId14"/>
    <p:sldId id="273" r:id="rId15"/>
    <p:sldId id="274" r:id="rId16"/>
    <p:sldId id="275"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E46F2-ABB7-477A-BB39-52CE2775A8B5}" type="datetimeFigureOut">
              <a:rPr lang="en-US" smtClean="0"/>
              <a:pPr/>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EA6D9-A290-42B3-8F58-C9BAD58DA6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2EA6D9-A290-42B3-8F58-C9BAD58DA6D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1/26/2021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1/26/2021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762000"/>
            <a:ext cx="6019800" cy="5334000"/>
          </a:xfrm>
        </p:spPr>
        <p:txBody>
          <a:bodyPr>
            <a:noAutofit/>
          </a:bodyPr>
          <a:lstStyle/>
          <a:p>
            <a:r>
              <a:rPr lang="en-US" sz="4400" b="1" dirty="0" smtClean="0">
                <a:solidFill>
                  <a:srgbClr val="FFFF00"/>
                </a:solidFill>
                <a:latin typeface="Bookman Old Style" pitchFamily="18" charset="0"/>
                <a:ea typeface="Batang" pitchFamily="18" charset="-127"/>
                <a:cs typeface="Verdana" pitchFamily="34" charset="0"/>
              </a:rPr>
              <a:t>SADBHAVNA COLLEGE OF    EDUCATION FOR WOMEN </a:t>
            </a:r>
          </a:p>
          <a:p>
            <a:r>
              <a:rPr lang="en-US" sz="4400" b="1" dirty="0" smtClean="0">
                <a:solidFill>
                  <a:srgbClr val="FFFF00"/>
                </a:solidFill>
                <a:latin typeface="Bookman Old Style" pitchFamily="18" charset="0"/>
                <a:ea typeface="Batang" pitchFamily="18" charset="-127"/>
                <a:cs typeface="Verdana" pitchFamily="34" charset="0"/>
              </a:rPr>
              <a:t>RAIKOT , JALALDIWAL, LUDHIANA</a:t>
            </a:r>
          </a:p>
          <a:p>
            <a:endParaRPr lang="en-US" sz="4400" b="1" dirty="0">
              <a:solidFill>
                <a:srgbClr val="002060"/>
              </a:solidFill>
              <a:latin typeface="Bookman Old Style" pitchFamily="18" charset="0"/>
              <a:ea typeface="Batang" pitchFamily="18" charset="-127"/>
              <a:cs typeface="Verdana" pitchFamily="34" charset="0"/>
            </a:endParaRPr>
          </a:p>
        </p:txBody>
      </p:sp>
      <p:pic>
        <p:nvPicPr>
          <p:cNvPr id="1026" name="Picture 2" descr="C:\Users\XTREME\Desktop\download.jpg"/>
          <p:cNvPicPr>
            <a:picLocks noChangeAspect="1" noChangeArrowheads="1"/>
          </p:cNvPicPr>
          <p:nvPr/>
        </p:nvPicPr>
        <p:blipFill>
          <a:blip r:embed="rId3"/>
          <a:srcRect/>
          <a:stretch>
            <a:fillRect/>
          </a:stretch>
        </p:blipFill>
        <p:spPr bwMode="auto">
          <a:xfrm>
            <a:off x="0" y="0"/>
            <a:ext cx="38862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Principle of Correlation</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304800" y="1751806"/>
            <a:ext cx="8001000" cy="510619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0600" y="533400"/>
            <a:ext cx="7481668" cy="2868168"/>
          </a:xfrm>
        </p:spPr>
        <p:txBody>
          <a:bodyPr/>
          <a:lstStyle/>
          <a:p>
            <a:r>
              <a:rPr lang="en-US" dirty="0" smtClean="0"/>
              <a:t>Principle of child centredness</a:t>
            </a:r>
            <a:br>
              <a:rPr lang="en-US" dirty="0" smtClean="0"/>
            </a:br>
            <a:r>
              <a:rPr lang="en-US" dirty="0" smtClean="0"/>
              <a:t/>
            </a:r>
            <a:br>
              <a:rPr lang="en-US" dirty="0" smtClean="0"/>
            </a:br>
            <a:endParaRPr lang="en-US" dirty="0"/>
          </a:p>
        </p:txBody>
      </p:sp>
      <p:sp>
        <p:nvSpPr>
          <p:cNvPr id="3" name="Content Placeholder 2"/>
          <p:cNvSpPr>
            <a:spLocks noGrp="1"/>
          </p:cNvSpPr>
          <p:nvPr>
            <p:ph type="subTitle" idx="1"/>
          </p:nvPr>
        </p:nvSpPr>
        <p:spPr/>
        <p:txBody>
          <a:bodyPr/>
          <a:lstStyle/>
          <a:p>
            <a:pPr>
              <a:buNone/>
            </a:pPr>
            <a:endParaRPr lang="en-US" sz="2800" b="1" dirty="0" smtClean="0">
              <a:solidFill>
                <a:srgbClr val="7030A0"/>
              </a:solidFill>
            </a:endParaRPr>
          </a:p>
          <a:p>
            <a:pPr>
              <a:buNone/>
            </a:pPr>
            <a:endParaRPr lang="en-US" sz="2800" b="1" dirty="0" smtClean="0">
              <a:solidFill>
                <a:srgbClr val="7030A0"/>
              </a:solidFill>
            </a:endParaRPr>
          </a:p>
          <a:p>
            <a:endParaRPr lang="en-US" dirty="0"/>
          </a:p>
        </p:txBody>
      </p:sp>
      <p:pic>
        <p:nvPicPr>
          <p:cNvPr id="8194" name="Picture 2"/>
          <p:cNvPicPr>
            <a:picLocks noChangeAspect="1" noChangeArrowheads="1"/>
          </p:cNvPicPr>
          <p:nvPr/>
        </p:nvPicPr>
        <p:blipFill>
          <a:blip r:embed="rId2"/>
          <a:srcRect/>
          <a:stretch>
            <a:fillRect/>
          </a:stretch>
        </p:blipFill>
        <p:spPr bwMode="auto">
          <a:xfrm>
            <a:off x="381000" y="2362200"/>
            <a:ext cx="8458200" cy="4495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0200" y="533400"/>
            <a:ext cx="6705600" cy="2868168"/>
          </a:xfrm>
        </p:spPr>
        <p:txBody>
          <a:bodyPr/>
          <a:lstStyle/>
          <a:p>
            <a:r>
              <a:rPr lang="en-US" dirty="0" smtClean="0"/>
              <a:t>Principle of co- operation</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type="subTitle" idx="1"/>
          </p:nvPr>
        </p:nvSpPr>
        <p:spPr/>
        <p:txBody>
          <a:bodyPr/>
          <a:lstStyle/>
          <a:p>
            <a:pPr>
              <a:buNone/>
            </a:pPr>
            <a:endParaRPr lang="en-US" sz="2400" b="1" dirty="0" smtClean="0">
              <a:solidFill>
                <a:srgbClr val="7030A0"/>
              </a:solidFill>
            </a:endParaRPr>
          </a:p>
          <a:p>
            <a:pPr>
              <a:buNone/>
            </a:pPr>
            <a:endParaRPr lang="en-US" dirty="0"/>
          </a:p>
        </p:txBody>
      </p:sp>
      <p:pic>
        <p:nvPicPr>
          <p:cNvPr id="9218" name="Picture 2"/>
          <p:cNvPicPr>
            <a:picLocks noChangeAspect="1" noChangeArrowheads="1"/>
          </p:cNvPicPr>
          <p:nvPr/>
        </p:nvPicPr>
        <p:blipFill>
          <a:blip r:embed="rId2"/>
          <a:srcRect/>
          <a:stretch>
            <a:fillRect/>
          </a:stretch>
        </p:blipFill>
        <p:spPr bwMode="auto">
          <a:xfrm>
            <a:off x="228600" y="1905000"/>
            <a:ext cx="8763000" cy="4953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38200"/>
          </a:xfrm>
        </p:spPr>
        <p:txBody>
          <a:bodyPr/>
          <a:lstStyle/>
          <a:p>
            <a:r>
              <a:rPr lang="en-US" dirty="0" smtClean="0"/>
              <a:t>Principle of planning</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533400" y="914400"/>
            <a:ext cx="7772399" cy="5715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of individual differences</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457201" y="1752600"/>
            <a:ext cx="7924800" cy="4572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5693736"/>
          </a:xfrm>
        </p:spPr>
        <p:txBody>
          <a:bodyPr>
            <a:normAutofit/>
          </a:bodyPr>
          <a:lstStyle/>
          <a:p>
            <a:r>
              <a:rPr lang="en-US" sz="2800" b="1" dirty="0" smtClean="0"/>
              <a:t>Principle of Democracy</a:t>
            </a:r>
          </a:p>
          <a:p>
            <a:endParaRPr lang="en-US" sz="2800" b="1" dirty="0" smtClean="0"/>
          </a:p>
          <a:p>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r>
              <a:rPr lang="en-US" sz="2800" b="1" dirty="0" smtClean="0"/>
              <a:t>Principle of Progressivism</a:t>
            </a:r>
          </a:p>
        </p:txBody>
      </p:sp>
      <p:pic>
        <p:nvPicPr>
          <p:cNvPr id="6" name="Picture 3"/>
          <p:cNvPicPr>
            <a:picLocks noChangeAspect="1" noChangeArrowheads="1"/>
          </p:cNvPicPr>
          <p:nvPr/>
        </p:nvPicPr>
        <p:blipFill>
          <a:blip r:embed="rId2"/>
          <a:srcRect/>
          <a:stretch>
            <a:fillRect/>
          </a:stretch>
        </p:blipFill>
        <p:spPr bwMode="auto">
          <a:xfrm>
            <a:off x="4724400" y="0"/>
            <a:ext cx="4419600" cy="5257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280160"/>
          </a:xfrm>
        </p:spPr>
        <p:txBody>
          <a:bodyPr>
            <a:normAutofit fontScale="90000"/>
          </a:bodyPr>
          <a:lstStyle/>
          <a:p>
            <a:r>
              <a:rPr lang="en-US" sz="4000" dirty="0" smtClean="0"/>
              <a:t/>
            </a:r>
            <a:br>
              <a:rPr lang="en-US" sz="4000" dirty="0" smtClean="0"/>
            </a:br>
            <a:r>
              <a:rPr lang="en-US" sz="4000" dirty="0" smtClean="0"/>
              <a:t>Principle </a:t>
            </a:r>
            <a:r>
              <a:rPr lang="en-US" sz="4000" dirty="0" smtClean="0"/>
              <a:t>of Self-reliance and Self confidence</a:t>
            </a:r>
            <a:br>
              <a:rPr lang="en-US" sz="4000" dirty="0" smtClean="0"/>
            </a:br>
            <a:endParaRPr lang="en-US" dirty="0"/>
          </a:p>
        </p:txBody>
      </p:sp>
      <p:pic>
        <p:nvPicPr>
          <p:cNvPr id="4" name="Picture 8"/>
          <p:cNvPicPr>
            <a:picLocks noGrp="1" noChangeAspect="1" noChangeArrowheads="1"/>
          </p:cNvPicPr>
          <p:nvPr>
            <p:ph idx="1"/>
          </p:nvPr>
        </p:nvPicPr>
        <p:blipFill>
          <a:blip r:embed="rId2"/>
          <a:srcRect/>
          <a:stretch>
            <a:fillRect/>
          </a:stretch>
        </p:blipFill>
        <p:spPr bwMode="auto">
          <a:xfrm>
            <a:off x="1676401" y="1219200"/>
            <a:ext cx="6629400" cy="5638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838200"/>
            <a:ext cx="7239000" cy="5617536"/>
          </a:xfrm>
        </p:spPr>
        <p:txBody>
          <a:bodyPr>
            <a:normAutofit/>
          </a:bodyPr>
          <a:lstStyle/>
          <a:p>
            <a:pPr>
              <a:buNone/>
            </a:pPr>
            <a:r>
              <a:rPr lang="en-US" sz="5400" b="1" dirty="0" smtClean="0">
                <a:solidFill>
                  <a:schemeClr val="tx2">
                    <a:lumMod val="75000"/>
                  </a:schemeClr>
                </a:solidFill>
                <a:latin typeface="Arial Black" pitchFamily="34" charset="0"/>
              </a:rPr>
              <a:t> </a:t>
            </a:r>
          </a:p>
          <a:p>
            <a:pPr>
              <a:buNone/>
            </a:pPr>
            <a:endParaRPr lang="en-US" sz="5400" b="1" dirty="0" smtClean="0">
              <a:solidFill>
                <a:schemeClr val="tx2">
                  <a:lumMod val="75000"/>
                </a:schemeClr>
              </a:solidFill>
              <a:latin typeface="Arial Black" pitchFamily="34" charset="0"/>
            </a:endParaRPr>
          </a:p>
          <a:p>
            <a:pPr>
              <a:buNone/>
            </a:pPr>
            <a:r>
              <a:rPr lang="en-US" sz="5400" b="1" dirty="0" smtClean="0">
                <a:solidFill>
                  <a:schemeClr val="tx2">
                    <a:lumMod val="75000"/>
                  </a:schemeClr>
                </a:solidFill>
                <a:latin typeface="Arial Black" pitchFamily="34" charset="0"/>
              </a:rPr>
              <a:t>        THANKS</a:t>
            </a:r>
            <a:endParaRPr lang="en-US" sz="5400" b="1" dirty="0">
              <a:solidFill>
                <a:schemeClr val="tx2">
                  <a:lumMod val="75000"/>
                </a:schemeClr>
              </a:solidFill>
              <a:latin typeface="Arial Black" pitchFamily="34" charset="0"/>
            </a:endParaRPr>
          </a:p>
        </p:txBody>
      </p:sp>
      <p:sp>
        <p:nvSpPr>
          <p:cNvPr id="13317" name="AutoShape 5"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9" name="AutoShape 7"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5489448" cy="1371600"/>
          </a:xfrm>
        </p:spPr>
        <p:txBody>
          <a:bodyPr>
            <a:noAutofit/>
          </a:bodyPr>
          <a:lstStyle/>
          <a:p>
            <a:r>
              <a:rPr lang="en-US" sz="6000" dirty="0" smtClean="0">
                <a:solidFill>
                  <a:srgbClr val="00B050"/>
                </a:solidFill>
                <a:latin typeface="Aharoni" pitchFamily="2" charset="-79"/>
                <a:cs typeface="Aharoni" pitchFamily="2" charset="-79"/>
              </a:rPr>
              <a:t>              TOPIC</a:t>
            </a:r>
            <a:endParaRPr lang="en-US" sz="6000" dirty="0">
              <a:solidFill>
                <a:srgbClr val="00B050"/>
              </a:solidFill>
              <a:latin typeface="Aharoni" pitchFamily="2" charset="-79"/>
              <a:cs typeface="Aharoni" pitchFamily="2" charset="-79"/>
            </a:endParaRPr>
          </a:p>
        </p:txBody>
      </p:sp>
      <p:sp>
        <p:nvSpPr>
          <p:cNvPr id="4" name="Content Placeholder 3"/>
          <p:cNvSpPr>
            <a:spLocks noGrp="1"/>
          </p:cNvSpPr>
          <p:nvPr>
            <p:ph idx="1"/>
          </p:nvPr>
        </p:nvSpPr>
        <p:spPr>
          <a:xfrm>
            <a:off x="304800" y="1219200"/>
            <a:ext cx="8686800" cy="4495801"/>
          </a:xfrm>
        </p:spPr>
        <p:txBody>
          <a:bodyPr>
            <a:normAutofit/>
          </a:bodyPr>
          <a:lstStyle/>
          <a:p>
            <a:pPr>
              <a:buNone/>
            </a:pPr>
            <a:endParaRPr lang="en-US" dirty="0" smtClean="0"/>
          </a:p>
          <a:p>
            <a:pPr>
              <a:buNone/>
            </a:pPr>
            <a:r>
              <a:rPr lang="en-US" sz="6600" b="1" dirty="0" smtClean="0">
                <a:latin typeface="Aharoni" pitchFamily="2" charset="-79"/>
                <a:cs typeface="Aharoni" pitchFamily="2" charset="-79"/>
              </a:rPr>
              <a:t>       </a:t>
            </a:r>
            <a:r>
              <a:rPr lang="en-US" sz="6600" b="1" dirty="0" smtClean="0">
                <a:latin typeface="Aharoni" pitchFamily="2" charset="-79"/>
                <a:cs typeface="Aharoni" pitchFamily="2" charset="-79"/>
              </a:rPr>
              <a:t>   </a:t>
            </a:r>
            <a:r>
              <a:rPr lang="en-US" sz="6600" b="1" dirty="0" smtClean="0">
                <a:solidFill>
                  <a:schemeClr val="accent6">
                    <a:lumMod val="90000"/>
                  </a:schemeClr>
                </a:solidFill>
                <a:latin typeface="Aharoni" pitchFamily="2" charset="-79"/>
                <a:cs typeface="Aharoni" pitchFamily="2" charset="-79"/>
              </a:rPr>
              <a:t>Principal </a:t>
            </a:r>
            <a:endParaRPr lang="en-US" sz="6600" b="1" dirty="0" smtClean="0">
              <a:solidFill>
                <a:schemeClr val="accent6">
                  <a:lumMod val="90000"/>
                </a:schemeClr>
              </a:solidFill>
              <a:latin typeface="Aharoni" pitchFamily="2" charset="-79"/>
              <a:cs typeface="Aharoni" pitchFamily="2" charset="-79"/>
            </a:endParaRPr>
          </a:p>
          <a:p>
            <a:pPr>
              <a:buNone/>
            </a:pPr>
            <a:r>
              <a:rPr lang="en-US" sz="6600" b="1" dirty="0" smtClean="0">
                <a:solidFill>
                  <a:schemeClr val="accent6">
                    <a:lumMod val="90000"/>
                  </a:schemeClr>
                </a:solidFill>
                <a:latin typeface="Aharoni" pitchFamily="2" charset="-79"/>
                <a:cs typeface="Aharoni" pitchFamily="2" charset="-79"/>
              </a:rPr>
              <a:t>              </a:t>
            </a:r>
            <a:r>
              <a:rPr lang="en-US" sz="6600" b="1" dirty="0" smtClean="0">
                <a:solidFill>
                  <a:schemeClr val="accent6">
                    <a:lumMod val="90000"/>
                  </a:schemeClr>
                </a:solidFill>
                <a:latin typeface="Aharoni" pitchFamily="2" charset="-79"/>
                <a:cs typeface="Aharoni" pitchFamily="2" charset="-79"/>
              </a:rPr>
              <a:t> of    </a:t>
            </a:r>
            <a:endParaRPr lang="en-US" sz="6600" b="1" dirty="0" smtClean="0">
              <a:solidFill>
                <a:schemeClr val="accent6">
                  <a:lumMod val="90000"/>
                </a:schemeClr>
              </a:solidFill>
              <a:latin typeface="Aharoni" pitchFamily="2" charset="-79"/>
              <a:cs typeface="Aharoni" pitchFamily="2" charset="-79"/>
            </a:endParaRPr>
          </a:p>
          <a:p>
            <a:pPr>
              <a:buNone/>
            </a:pPr>
            <a:r>
              <a:rPr lang="en-US" sz="6600" b="1" dirty="0" smtClean="0">
                <a:solidFill>
                  <a:schemeClr val="accent6">
                    <a:lumMod val="90000"/>
                  </a:schemeClr>
                </a:solidFill>
                <a:latin typeface="Aharoni" pitchFamily="2" charset="-79"/>
                <a:cs typeface="Aharoni" pitchFamily="2" charset="-79"/>
              </a:rPr>
              <a:t>       </a:t>
            </a:r>
            <a:r>
              <a:rPr lang="en-US" sz="6600" b="1" dirty="0" smtClean="0">
                <a:solidFill>
                  <a:schemeClr val="accent6">
                    <a:lumMod val="90000"/>
                  </a:schemeClr>
                </a:solidFill>
                <a:latin typeface="Aharoni" pitchFamily="2" charset="-79"/>
                <a:cs typeface="Aharoni" pitchFamily="2" charset="-79"/>
              </a:rPr>
              <a:t>   </a:t>
            </a:r>
            <a:r>
              <a:rPr lang="en-US" sz="6600" b="1" dirty="0" smtClean="0">
                <a:solidFill>
                  <a:schemeClr val="accent6">
                    <a:lumMod val="90000"/>
                  </a:schemeClr>
                </a:solidFill>
                <a:latin typeface="Aharoni" pitchFamily="2" charset="-79"/>
                <a:cs typeface="Aharoni" pitchFamily="2" charset="-79"/>
              </a:rPr>
              <a:t>Teaching</a:t>
            </a:r>
            <a:endParaRPr lang="en-US" dirty="0" smtClean="0">
              <a:solidFill>
                <a:schemeClr val="accent6">
                  <a:lumMod val="90000"/>
                </a:schemeClr>
              </a:solidFill>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8839200" cy="746760"/>
          </a:xfrm>
        </p:spPr>
        <p:txBody>
          <a:bodyPr>
            <a:normAutofit/>
          </a:bodyPr>
          <a:lstStyle/>
          <a:p>
            <a:r>
              <a:rPr lang="en-US" sz="4400" b="1" dirty="0" smtClean="0">
                <a:solidFill>
                  <a:srgbClr val="FFC000"/>
                </a:solidFill>
              </a:rPr>
              <a:t>        Principles of Teaching</a:t>
            </a:r>
            <a:endParaRPr lang="en-US" sz="4400" b="1" dirty="0">
              <a:solidFill>
                <a:srgbClr val="FFC000"/>
              </a:solidFill>
            </a:endParaRPr>
          </a:p>
        </p:txBody>
      </p:sp>
      <p:sp>
        <p:nvSpPr>
          <p:cNvPr id="3" name="Content Placeholder 2"/>
          <p:cNvSpPr>
            <a:spLocks noGrp="1"/>
          </p:cNvSpPr>
          <p:nvPr>
            <p:ph idx="1"/>
          </p:nvPr>
        </p:nvSpPr>
        <p:spPr>
          <a:xfrm>
            <a:off x="457200" y="1066800"/>
            <a:ext cx="7848600" cy="5388936"/>
          </a:xfrm>
        </p:spPr>
        <p:txBody>
          <a:bodyPr>
            <a:normAutofit/>
          </a:bodyPr>
          <a:lstStyle/>
          <a:p>
            <a:pPr marL="514350" indent="-514350">
              <a:buNone/>
            </a:pPr>
            <a:r>
              <a:rPr lang="en-US" dirty="0" smtClean="0"/>
              <a:t>     Teaching is a complex social and cultural phenomenon. It is not as easy to tech as it appears. While teaching, a teacher has to keep in mind the aims and objectives of his subject, needs, interests of his pupils, the environmental situations suitable for them etc. Success of this profession depends upon good planning and mastery in the subject to be taught. Hence for helping the teacher,some principles have been designed on the basis of general experiences, traditions and researches.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7239000" cy="6477000"/>
          </a:xfrm>
        </p:spPr>
        <p:txBody>
          <a:bodyPr>
            <a:normAutofit/>
          </a:bodyPr>
          <a:lstStyle/>
          <a:p>
            <a:pPr>
              <a:buNone/>
            </a:pPr>
            <a:r>
              <a:rPr lang="en-US" sz="2800" b="1" dirty="0" smtClean="0">
                <a:solidFill>
                  <a:srgbClr val="C00000"/>
                </a:solidFill>
                <a:cs typeface="Aharoni" pitchFamily="2" charset="-79"/>
              </a:rPr>
              <a:t>   </a:t>
            </a:r>
            <a:r>
              <a:rPr lang="en-US" sz="2800" b="1" dirty="0" smtClean="0">
                <a:solidFill>
                  <a:srgbClr val="C00000"/>
                </a:solidFill>
                <a:cs typeface="Aharoni" pitchFamily="2" charset="-79"/>
              </a:rPr>
              <a:t>These principles proide </a:t>
            </a:r>
            <a:r>
              <a:rPr lang="en-US" sz="2800" b="1" dirty="0" smtClean="0">
                <a:solidFill>
                  <a:srgbClr val="C00000"/>
                </a:solidFill>
                <a:cs typeface="Aharoni" pitchFamily="2" charset="-79"/>
              </a:rPr>
              <a:t>guidelines to the teacher </a:t>
            </a:r>
            <a:r>
              <a:rPr lang="en-US" sz="2800" b="1" dirty="0" smtClean="0">
                <a:solidFill>
                  <a:srgbClr val="C00000"/>
                </a:solidFill>
                <a:cs typeface="Aharoni" pitchFamily="2" charset="-79"/>
              </a:rPr>
              <a:t>as to what methods should be adopted in the class room to increase the teaching efficiency.</a:t>
            </a:r>
            <a:endParaRPr lang="en-US" sz="2800" b="1" dirty="0">
              <a:solidFill>
                <a:srgbClr val="C00000"/>
              </a:solidFill>
              <a:cs typeface="Aharoni" pitchFamily="2" charset="-79"/>
            </a:endParaRPr>
          </a:p>
        </p:txBody>
      </p:sp>
      <p:pic>
        <p:nvPicPr>
          <p:cNvPr id="2" name="Picture 2"/>
          <p:cNvPicPr>
            <a:picLocks noChangeAspect="1" noChangeArrowheads="1"/>
          </p:cNvPicPr>
          <p:nvPr/>
        </p:nvPicPr>
        <p:blipFill>
          <a:blip r:embed="rId2"/>
          <a:srcRect/>
          <a:stretch>
            <a:fillRect/>
          </a:stretch>
        </p:blipFill>
        <p:spPr bwMode="auto">
          <a:xfrm>
            <a:off x="533400" y="2133600"/>
            <a:ext cx="7924799" cy="4419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52400" y="381000"/>
            <a:ext cx="8153400" cy="60753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234" y="381001"/>
            <a:ext cx="8229600" cy="1676400"/>
          </a:xfrm>
        </p:spPr>
        <p:txBody>
          <a:bodyPr/>
          <a:lstStyle/>
          <a:p>
            <a:r>
              <a:rPr lang="en-US" dirty="0" smtClean="0"/>
              <a:t>General Principles</a:t>
            </a:r>
            <a:endParaRPr lang="en-US" dirty="0"/>
          </a:p>
        </p:txBody>
      </p:sp>
      <p:sp>
        <p:nvSpPr>
          <p:cNvPr id="3" name="Content Placeholder 2"/>
          <p:cNvSpPr>
            <a:spLocks noGrp="1"/>
          </p:cNvSpPr>
          <p:nvPr>
            <p:ph type="subTitle" idx="1"/>
          </p:nvPr>
        </p:nvSpPr>
        <p:spPr>
          <a:xfrm>
            <a:off x="228600" y="3276600"/>
            <a:ext cx="8389034" cy="1752600"/>
          </a:xfrm>
        </p:spPr>
        <p:txBody>
          <a:bodyPr/>
          <a:lstStyle/>
          <a:p>
            <a:pPr>
              <a:buNone/>
            </a:pPr>
            <a:endParaRPr lang="en-US" sz="4000" dirty="0" smtClean="0">
              <a:solidFill>
                <a:schemeClr val="accent6">
                  <a:lumMod val="75000"/>
                </a:schemeClr>
              </a:solidFill>
              <a:latin typeface="Aharoni" pitchFamily="2" charset="-79"/>
              <a:cs typeface="Aharoni" pitchFamily="2" charset="-79"/>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304800" y="304800"/>
            <a:ext cx="8610600" cy="62865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228600"/>
            <a:ext cx="8686800" cy="6096000"/>
          </a:xfrm>
        </p:spPr>
        <p:txBody>
          <a:bodyPr>
            <a:normAutofit/>
          </a:bodyPr>
          <a:lstStyle/>
          <a:p>
            <a:r>
              <a:rPr lang="en-US" dirty="0" smtClean="0">
                <a:solidFill>
                  <a:srgbClr val="002060"/>
                </a:solidFill>
              </a:rPr>
              <a:t>Principle of Definite Objectives</a:t>
            </a:r>
            <a:r>
              <a:rPr lang="en-US" dirty="0" smtClean="0">
                <a:solidFill>
                  <a:srgbClr val="002060"/>
                </a:solidFill>
              </a:rPr>
              <a:t/>
            </a:r>
            <a:br>
              <a:rPr lang="en-US" dirty="0" smtClean="0">
                <a:solidFill>
                  <a:srgbClr val="002060"/>
                </a:solidFill>
              </a:rPr>
            </a:br>
            <a:r>
              <a:rPr lang="en-US" dirty="0" smtClean="0">
                <a:solidFill>
                  <a:srgbClr val="002060"/>
                </a:solidFill>
              </a:rPr>
              <a:t>Principle of Selection of Material</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t/>
            </a:r>
            <a:br>
              <a:rPr lang="en-US" dirty="0" smtClean="0"/>
            </a:br>
            <a:endParaRPr lang="en-US" dirty="0"/>
          </a:p>
        </p:txBody>
      </p:sp>
      <p:sp>
        <p:nvSpPr>
          <p:cNvPr id="6" name="Content Placeholder 5"/>
          <p:cNvSpPr>
            <a:spLocks noGrp="1"/>
          </p:cNvSpPr>
          <p:nvPr>
            <p:ph type="body" idx="1"/>
          </p:nvPr>
        </p:nvSpPr>
        <p:spPr/>
        <p:txBody>
          <a:bodyPr>
            <a:normAutofit/>
          </a:bodyPr>
          <a:lstStyle/>
          <a:p>
            <a:pPr>
              <a:buNone/>
            </a:pPr>
            <a:endParaRPr lang="en-US" sz="3200" b="1" dirty="0" smtClean="0">
              <a:solidFill>
                <a:schemeClr val="accent1">
                  <a:lumMod val="75000"/>
                </a:schemeClr>
              </a:solidFill>
            </a:endParaRPr>
          </a:p>
          <a:p>
            <a:endParaRPr lang="en-US" sz="3200" b="1" dirty="0" smtClean="0">
              <a:solidFill>
                <a:schemeClr val="accent1">
                  <a:lumMod val="75000"/>
                </a:schemeClr>
              </a:solidFill>
            </a:endParaRPr>
          </a:p>
          <a:p>
            <a:pPr>
              <a:buNone/>
            </a:pPr>
            <a:endParaRPr lang="en-US" sz="3200" b="1" dirty="0" smtClean="0">
              <a:solidFill>
                <a:schemeClr val="accent1">
                  <a:lumMod val="75000"/>
                </a:schemeClr>
              </a:solidFill>
            </a:endParaRPr>
          </a:p>
          <a:p>
            <a:endParaRPr lang="en-US" sz="3200" b="1" dirty="0" smtClean="0">
              <a:solidFill>
                <a:schemeClr val="accent1">
                  <a:lumMod val="75000"/>
                </a:schemeClr>
              </a:solidFill>
            </a:endParaRPr>
          </a:p>
        </p:txBody>
      </p:sp>
      <p:pic>
        <p:nvPicPr>
          <p:cNvPr id="6146" name="Picture 2"/>
          <p:cNvPicPr>
            <a:picLocks noChangeAspect="1" noChangeArrowheads="1"/>
          </p:cNvPicPr>
          <p:nvPr/>
        </p:nvPicPr>
        <p:blipFill>
          <a:blip r:embed="rId2"/>
          <a:srcRect/>
          <a:stretch>
            <a:fillRect/>
          </a:stretch>
        </p:blipFill>
        <p:spPr bwMode="auto">
          <a:xfrm>
            <a:off x="152400" y="2667000"/>
            <a:ext cx="8077199" cy="4191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2"/>
          <a:stretch>
            <a:fillRect/>
          </a:stretch>
        </p:blipFill>
        <p:spPr bwMode="auto">
          <a:xfrm>
            <a:off x="0" y="304800"/>
            <a:ext cx="8610600" cy="6151563"/>
          </a:xfrm>
          <a:prstGeom prst="rect">
            <a:avLst/>
          </a:prstGeom>
          <a:noFill/>
          <a:ln w="9525">
            <a:noFill/>
            <a:miter lim="800000"/>
            <a:headEnd/>
            <a:tailEnd/>
          </a:ln>
          <a:effectLst/>
        </p:spPr>
      </p:pic>
      <p:sp>
        <p:nvSpPr>
          <p:cNvPr id="10" name="Rectangle 9"/>
          <p:cNvSpPr/>
          <p:nvPr/>
        </p:nvSpPr>
        <p:spPr>
          <a:xfrm>
            <a:off x="457200" y="4724400"/>
            <a:ext cx="8229600" cy="707886"/>
          </a:xfrm>
          <a:prstGeom prst="rect">
            <a:avLst/>
          </a:prstGeom>
        </p:spPr>
        <p:txBody>
          <a:bodyPr wrap="square">
            <a:spAutoFit/>
          </a:bodyPr>
          <a:lstStyle/>
          <a:p>
            <a:r>
              <a:rPr lang="en-US" sz="4000" dirty="0" smtClean="0"/>
              <a:t>Principle</a:t>
            </a:r>
            <a:r>
              <a:rPr lang="en-US" dirty="0" smtClean="0"/>
              <a:t> </a:t>
            </a:r>
            <a:r>
              <a:rPr lang="en-US" sz="4000" dirty="0" smtClean="0"/>
              <a:t>of Model Presentation</a:t>
            </a: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0"/>
            <a:ext cx="8534400" cy="6248400"/>
          </a:xfrm>
        </p:spPr>
        <p:txBody>
          <a:bodyPr/>
          <a:lstStyle/>
          <a:p>
            <a:r>
              <a:rPr lang="en-US" dirty="0" smtClean="0"/>
              <a:t>Principle of Gradation</a:t>
            </a:r>
            <a:br>
              <a:rPr lang="en-US" dirty="0" smtClean="0"/>
            </a:br>
            <a:r>
              <a:rPr lang="en-US" dirty="0" smtClean="0"/>
              <a:t>Principle of Activity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3" name="Content Placeholder 2"/>
          <p:cNvSpPr>
            <a:spLocks noGrp="1"/>
          </p:cNvSpPr>
          <p:nvPr>
            <p:ph type="subTitle" idx="1"/>
          </p:nvPr>
        </p:nvSpPr>
        <p:spPr/>
        <p:txBody>
          <a:bodyPr>
            <a:normAutofit/>
          </a:bodyPr>
          <a:lstStyle/>
          <a:p>
            <a:pPr>
              <a:buNone/>
            </a:pPr>
            <a:endParaRPr lang="en-US" sz="3200" dirty="0" smtClean="0">
              <a:solidFill>
                <a:srgbClr val="002060"/>
              </a:solidFill>
            </a:endParaRPr>
          </a:p>
          <a:p>
            <a:pPr>
              <a:buNone/>
            </a:pPr>
            <a:endParaRPr lang="en-US" sz="3200" dirty="0"/>
          </a:p>
        </p:txBody>
      </p:sp>
      <p:pic>
        <p:nvPicPr>
          <p:cNvPr id="5123" name="Picture 3"/>
          <p:cNvPicPr>
            <a:picLocks noChangeAspect="1" noChangeArrowheads="1"/>
          </p:cNvPicPr>
          <p:nvPr/>
        </p:nvPicPr>
        <p:blipFill>
          <a:blip r:embed="rId2"/>
          <a:srcRect/>
          <a:stretch>
            <a:fillRect/>
          </a:stretch>
        </p:blipFill>
        <p:spPr bwMode="auto">
          <a:xfrm>
            <a:off x="838200" y="1981200"/>
            <a:ext cx="7924799" cy="47244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493</TotalTime>
  <Words>180</Words>
  <Application>Microsoft Office PowerPoint</Application>
  <PresentationFormat>On-screen Show (4:3)</PresentationFormat>
  <Paragraphs>49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Slide 1</vt:lpstr>
      <vt:lpstr>              TOPIC</vt:lpstr>
      <vt:lpstr>        Principles of Teaching</vt:lpstr>
      <vt:lpstr>Slide 4</vt:lpstr>
      <vt:lpstr>Slide 5</vt:lpstr>
      <vt:lpstr>General Principles</vt:lpstr>
      <vt:lpstr>Principle of Definite Objectives Principle of Selection of Material     </vt:lpstr>
      <vt:lpstr>Slide 8</vt:lpstr>
      <vt:lpstr>Principle of Gradation Principle of Activity        </vt:lpstr>
      <vt:lpstr>Principle of Correlation</vt:lpstr>
      <vt:lpstr>Principle of child centredness  </vt:lpstr>
      <vt:lpstr>Principle of co- operation   </vt:lpstr>
      <vt:lpstr>Principle of planning</vt:lpstr>
      <vt:lpstr>Principle of individual differences</vt:lpstr>
      <vt:lpstr>Slide 15</vt:lpstr>
      <vt:lpstr> Principle of Self-reliance and Self confidence </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XTREME</dc:creator>
  <cp:lastModifiedBy>God</cp:lastModifiedBy>
  <cp:revision>66</cp:revision>
  <dcterms:created xsi:type="dcterms:W3CDTF">2006-08-16T00:00:00Z</dcterms:created>
  <dcterms:modified xsi:type="dcterms:W3CDTF">2021-01-26T12:42:32Z</dcterms:modified>
</cp:coreProperties>
</file>